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3.svg" ContentType="image/svg+xml"/>
  <Override PartName="/ppt/media/image7.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2.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9" r:id="rId10"/>
    <p:sldId id="260" r:id="rId12"/>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26" autoAdjust="0"/>
  </p:normalViewPr>
  <p:slideViewPr>
    <p:cSldViewPr>
      <p:cViewPr varScale="1">
        <p:scale>
          <a:sx n="80" d="100"/>
          <a:sy n="80" d="100"/>
        </p:scale>
        <p:origin x="824"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10" Type="http://schemas.openxmlformats.org/officeDocument/2006/relationships/slide" Target="slides/slide2.xml"/><Relationship Id="rId11" Type="http://schemas.openxmlformats.org/officeDocument/2006/relationships/notesMaster" Target="notesMasters/notesMaster1.xml"/><Relationship Id="rId12" Type="http://schemas.openxmlformats.org/officeDocument/2006/relationships/slide" Target="slides/slide3.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customXml" Target="../customXml/item1.xml"/><Relationship Id="rId26" Type="http://schemas.openxmlformats.org/officeDocument/2006/relationships/customXml" Target="../customXml/item2.xml"/><Relationship Id="rId27"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bullets, eighteen lines, filling the slide. The audience is reading, not listening, and they will finish before you do.</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bullets, one line each. Everything else is said out loud.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8/19/24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8/19/24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8/19/24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8/19/24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svg"/><Relationship Id="rId3" Type="http://schemas.openxmlformats.org/officeDocument/2006/relationships/image" Target="../media/image9.svg"/><Relationship Id="rId4" Type="http://schemas.openxmlformats.org/officeDocument/2006/relationships/image" Target="../media/image12.png"/><Relationship Id="rId5" Type="http://schemas.openxmlformats.org/officeDocument/2006/relationships/image" Target="../media/image8.png"/><Relationship Id="rId6" Type="http://schemas.openxmlformats.org/officeDocument/2006/relationships/image" Target="../media/image7.svg"/><Relationship Id="rId7" Type="http://schemas.openxmlformats.org/officeDocument/2006/relationships/image" Target="../media/image6.png"/><Relationship Id="rId8"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svg"/><Relationship Id="rId3" Type="http://schemas.openxmlformats.org/officeDocument/2006/relationships/image" Target="../media/image9.svg"/><Relationship Id="rId4" Type="http://schemas.openxmlformats.org/officeDocument/2006/relationships/image" Target="../media/image12.png"/><Relationship Id="rId5" Type="http://schemas.openxmlformats.org/officeDocument/2006/relationships/image" Target="../media/image8.png"/><Relationship Id="rId6" Type="http://schemas.openxmlformats.org/officeDocument/2006/relationships/image" Target="../media/image7.svg"/><Relationship Id="rId7" Type="http://schemas.openxmlformats.org/officeDocument/2006/relationships/image" Target="../media/image6.png"/><Relationship Id="rId8" Type="http://schemas.openxmlformats.org/officeDocument/2006/relationships/notesSlide" Target="../notesSlides/notesSlide2.xml"/></Relationships>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2"/>
          <p:cNvSpPr/>
          <p:nvPr/>
        </p:nvSpPr>
        <p:spPr>
          <a:xfrm>
            <a:off x="0" y="0"/>
            <a:ext cx="18288000" cy="8614498"/>
          </a:xfrm>
          <a:custGeom>
            <a:avLst/>
            <a:gdLst/>
            <a:ahLst/>
            <a:cxnLst/>
            <a:rect l="l" t="t" r="r" b="b"/>
            <a:pathLst>
              <a:path w="18288000" h="8614498">
                <a:moveTo>
                  <a:pt x="0" y="0"/>
                </a:moveTo>
                <a:lnTo>
                  <a:pt x="18288000" y="0"/>
                </a:lnTo>
                <a:lnTo>
                  <a:pt x="18288000" y="8614498"/>
                </a:lnTo>
                <a:lnTo>
                  <a:pt x="0" y="8614498"/>
                </a:lnTo>
                <a:lnTo>
                  <a:pt x="0" y="0"/>
                </a:lnTo>
                <a:close/>
              </a:path>
            </a:pathLst>
          </a:custGeom>
          <a:blipFill>
            <a:blip r:embed="rId4">
              <a:alphaModFix amt="40000"/>
              <a:extLst>
                <a:ext uri="{96DAC541-7B7A-43D3-8B79-37D633B846F1}">
                  <asvg:svgBlip xmlns:asvg="http://schemas.microsoft.com/office/drawing/2016/SVG/main" r:embed="rId2"/>
                </a:ext>
              </a:extLst>
            </a:blip>
            <a:stretch>
              <a:fillRect b="-19414"/>
            </a:stretch>
          </a:blipFill>
        </p:spPr>
        <p:txBody>
          <a:bodyPr/>
          <a:lstStyle/>
          <a:p>
            <a:endParaRPr lang="en-US"/>
          </a:p>
        </p:txBody>
      </p:sp>
      <p:sp>
        <p:nvSpPr>
          <p:cNvPr id="3" name="Freeform 3"/>
          <p:cNvSpPr/>
          <p:nvPr/>
        </p:nvSpPr>
        <p:spPr>
          <a:xfrm>
            <a:off x="521494" y="9070328"/>
            <a:ext cx="2860693" cy="766591"/>
          </a:xfrm>
          <a:custGeom>
            <a:avLst/>
            <a:gdLst/>
            <a:ahLst/>
            <a:cxnLst/>
            <a:rect l="l" t="t" r="r" b="b"/>
            <a:pathLst>
              <a:path w="2860693" h="766591">
                <a:moveTo>
                  <a:pt x="0" y="0"/>
                </a:moveTo>
                <a:lnTo>
                  <a:pt x="2860693" y="0"/>
                </a:lnTo>
                <a:lnTo>
                  <a:pt x="2860693" y="766591"/>
                </a:lnTo>
                <a:lnTo>
                  <a:pt x="0" y="766591"/>
                </a:lnTo>
                <a:lnTo>
                  <a:pt x="0" y="0"/>
                </a:lnTo>
                <a:close/>
              </a:path>
            </a:pathLst>
          </a:custGeom>
          <a:blipFill>
            <a:blip r:embed="rId7">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4035160" y="9119162"/>
            <a:ext cx="3065895" cy="668923"/>
          </a:xfrm>
          <a:custGeom>
            <a:avLst/>
            <a:gdLst/>
            <a:ahLst/>
            <a:cxnLst/>
            <a:rect l="l" t="t" r="r" b="b"/>
            <a:pathLst>
              <a:path w="3065895" h="668923">
                <a:moveTo>
                  <a:pt x="0" y="0"/>
                </a:moveTo>
                <a:lnTo>
                  <a:pt x="3065895" y="0"/>
                </a:lnTo>
                <a:lnTo>
                  <a:pt x="3065895" y="668922"/>
                </a:lnTo>
                <a:lnTo>
                  <a:pt x="0" y="668922"/>
                </a:lnTo>
                <a:lnTo>
                  <a:pt x="0" y="0"/>
                </a:lnTo>
                <a:close/>
              </a:path>
            </a:pathLst>
          </a:custGeom>
          <a:blipFill>
            <a:blip r:embed="rId5">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p:cNvSpPr txBox="1"/>
          <p:nvPr/>
        </p:nvSpPr>
        <p:spPr>
          <a:xfrm>
            <a:off x="15093330" y="9236453"/>
            <a:ext cx="2531715" cy="396240"/>
          </a:xfrm>
          <a:prstGeom prst="rect">
            <a:avLst/>
          </a:prstGeom>
        </p:spPr>
        <p:txBody>
          <a:bodyPr lIns="0" tIns="0" rIns="0" bIns="0" rtlCol="0" anchor="t">
            <a:spAutoFit/>
          </a:bodyPr>
          <a:lstStyle/>
          <a:p>
            <a:pPr algn="ctr">
              <a:lnSpc>
                <a:spcPts val="3359"/>
              </a:lnSpc>
            </a:pPr>
            <a:r>
              <a:rPr lang="en-US" sz="2400">
                <a:solidFill>
                  <a:srgbClr val="0B6A41"/>
                </a:solidFill>
                <a:latin typeface="Open Sans Condensed Bold"/>
                <a:ea typeface="Open Sans Condensed Bold"/>
                <a:cs typeface="Open Sans Condensed Bold"/>
                <a:sym typeface="Open Sans Condensed Bold"/>
              </a:rPr>
              <a:t>AREC 261</a:t>
            </a:r>
          </a:p>
        </p:txBody>
      </p:sp>
      <p:sp>
        <p:nvSpPr>
          <p:cNvPr id="6" name="TextBox 5"/>
          <p:cNvSpPr txBox="1"/>
          <p:nvPr/>
        </p:nvSpPr>
        <p:spPr>
          <a:xfrm>
            <a:off x="1097307" y="850413"/>
            <a:ext cx="16322448" cy="1371634"/>
          </a:xfrm>
          <a:prstGeom prst="rect">
            <a:avLst/>
          </a:prstGeom>
          <a:noFill/>
        </p:spPr>
        <p:txBody>
          <a:bodyPr wrap="square" lIns="0" rIns="0" tIns="0" bIns="0">
            <a:spAutoFit/>
          </a:bodyPr>
          <a:lstStyle/>
          <a:p>
            <a:pPr algn="l">
              <a:spcAft>
                <a:spcPts val="900"/>
              </a:spcAft>
            </a:pPr>
            <a:r>
              <a:rPr sz="3900" b="1">
                <a:solidFill>
                  <a:srgbClr val="222222"/>
                </a:solidFill>
                <a:latin typeface="Calibri"/>
              </a:rPr>
              <a:t>Discussion</a:t>
            </a:r>
          </a:p>
        </p:txBody>
      </p:sp>
      <p:sp>
        <p:nvSpPr>
          <p:cNvPr id="7" name="TextBox 6"/>
          <p:cNvSpPr txBox="1"/>
          <p:nvPr/>
        </p:nvSpPr>
        <p:spPr>
          <a:xfrm>
            <a:off x="1097307" y="2263196"/>
            <a:ext cx="16048121" cy="7269661"/>
          </a:xfrm>
          <a:prstGeom prst="rect">
            <a:avLst/>
          </a:prstGeom>
          <a:noFill/>
        </p:spPr>
        <p:txBody>
          <a:bodyPr wrap="square" lIns="0" rIns="0" tIns="0" bIns="0">
            <a:spAutoFit/>
          </a:bodyPr>
          <a:lstStyle/>
          <a:p>
            <a:pPr algn="l">
              <a:spcAft>
                <a:spcPts val="1950"/>
              </a:spcAft>
            </a:pPr>
            <a:r>
              <a:rPr sz="2550" b="0">
                <a:solidFill>
                  <a:srgbClr val="222222"/>
                </a:solidFill>
                <a:latin typeface="Calibri"/>
              </a:rPr>
              <a:t>• Canola yields in the RM have increased substantially over the period of analysis, rising from an average of 16.1 bushels per acre before 1990 to 33.1 bushels per acre in the years since 2010, an increase which is likely attributable to improvements in varieties, fertiliser and agronomic practice over the same period.</a:t>
            </a:r>
          </a:p>
          <a:p>
            <a:pPr algn="l">
              <a:spcAft>
                <a:spcPts val="1950"/>
              </a:spcAft>
            </a:pPr>
            <a:r>
              <a:rPr sz="2550" b="0">
                <a:solidFill>
                  <a:srgbClr val="222222"/>
                </a:solidFill>
                <a:latin typeface="Calibri"/>
              </a:rPr>
              <a:t>• It should also be noted that the year-to-year variation around this trend remains considerable, and that the driest growing season in the entire record was 1961, which also happened to be the hottest season measured at the nearest reporting station.</a:t>
            </a:r>
          </a:p>
          <a:p>
            <a:pPr algn="l">
              <a:spcAft>
                <a:spcPts val="1950"/>
              </a:spcAft>
            </a:pPr>
            <a:r>
              <a:rPr sz="2550" b="0">
                <a:solidFill>
                  <a:srgbClr val="222222"/>
                </a:solidFill>
                <a:latin typeface="Calibri"/>
              </a:rPr>
              <a:t>• Furthermore, once the upward trend in yields is removed from the series, the relationship between the number of days above thirty degrees and canola yield becomes clearly negative, which is consistent with the provincial pattern reported elsewhere.</a:t>
            </a:r>
          </a:p>
          <a:p>
            <a:pPr algn="l">
              <a:spcAft>
                <a:spcPts val="1950"/>
              </a:spcAft>
            </a:pPr>
            <a:r>
              <a:rPr sz="2550" b="0">
                <a:solidFill>
                  <a:srgbClr val="222222"/>
                </a:solidFill>
                <a:latin typeface="Calibri"/>
              </a:rPr>
              <a:t>• The station used for this RM is 145 km away, which means the weather record may not reflect conditions actually experienced on the fields in question during any given season.</a:t>
            </a:r>
          </a:p>
          <a:p>
            <a:pPr algn="l">
              <a:spcAft>
                <a:spcPts val="1950"/>
              </a:spcAft>
            </a:pPr>
            <a:r>
              <a:rPr sz="2550" b="0">
                <a:solidFill>
                  <a:srgbClr val="222222"/>
                </a:solidFill>
                <a:latin typeface="Calibri"/>
              </a:rPr>
              <a:t>• Finally, it is worth observing that the relationship between precipitation and yield is considerably weaker than the relationship between heat and yield, at least in this particular municipality over this particular period.</a:t>
            </a:r>
          </a:p>
        </p:txBody>
      </p:sp>
      <p:sp>
        <p:nvSpPr>
          <p:cNvPr id="8" name="TextBox 7"/>
          <p:cNvSpPr txBox="1"/>
          <p:nvPr/>
        </p:nvSpPr>
        <p:spPr>
          <a:xfrm>
            <a:off x="15225140" y="164596"/>
            <a:ext cx="2194614" cy="493788"/>
          </a:xfrm>
          <a:prstGeom prst="rect">
            <a:avLst/>
          </a:prstGeom>
          <a:solidFill>
            <a:srgbClr val="C0392B"/>
          </a:solidFill>
        </p:spPr>
        <p:txBody>
          <a:bodyPr wrap="none" lIns="164596" tIns="27432">
            <a:spAutoFit/>
          </a:bodyPr>
          <a:lstStyle/>
          <a:p>
            <a:r>
              <a:rPr sz="1950" b="1">
                <a:solidFill>
                  <a:srgbClr val="FFFFFF"/>
                </a:solidFill>
                <a:latin typeface="Calibri"/>
              </a:rPr>
              <a:t>BAD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2"/>
          <p:cNvSpPr/>
          <p:nvPr/>
        </p:nvSpPr>
        <p:spPr>
          <a:xfrm>
            <a:off x="0" y="0"/>
            <a:ext cx="18288000" cy="8614498"/>
          </a:xfrm>
          <a:custGeom>
            <a:avLst/>
            <a:gdLst/>
            <a:ahLst/>
            <a:cxnLst/>
            <a:rect l="l" t="t" r="r" b="b"/>
            <a:pathLst>
              <a:path w="18288000" h="8614498">
                <a:moveTo>
                  <a:pt x="0" y="0"/>
                </a:moveTo>
                <a:lnTo>
                  <a:pt x="18288000" y="0"/>
                </a:lnTo>
                <a:lnTo>
                  <a:pt x="18288000" y="8614498"/>
                </a:lnTo>
                <a:lnTo>
                  <a:pt x="0" y="8614498"/>
                </a:lnTo>
                <a:lnTo>
                  <a:pt x="0" y="0"/>
                </a:lnTo>
                <a:close/>
              </a:path>
            </a:pathLst>
          </a:custGeom>
          <a:blipFill>
            <a:blip r:embed="rId4">
              <a:alphaModFix amt="40000"/>
              <a:extLst>
                <a:ext uri="{96DAC541-7B7A-43D3-8B79-37D633B846F1}">
                  <asvg:svgBlip xmlns:asvg="http://schemas.microsoft.com/office/drawing/2016/SVG/main" r:embed="rId2"/>
                </a:ext>
              </a:extLst>
            </a:blip>
            <a:stretch>
              <a:fillRect b="-19414"/>
            </a:stretch>
          </a:blipFill>
        </p:spPr>
        <p:txBody>
          <a:bodyPr/>
          <a:lstStyle/>
          <a:p>
            <a:endParaRPr lang="en-US"/>
          </a:p>
        </p:txBody>
      </p:sp>
      <p:sp>
        <p:nvSpPr>
          <p:cNvPr id="3" name="Freeform 3"/>
          <p:cNvSpPr/>
          <p:nvPr/>
        </p:nvSpPr>
        <p:spPr>
          <a:xfrm>
            <a:off x="521494" y="9070328"/>
            <a:ext cx="2860693" cy="766591"/>
          </a:xfrm>
          <a:custGeom>
            <a:avLst/>
            <a:gdLst/>
            <a:ahLst/>
            <a:cxnLst/>
            <a:rect l="l" t="t" r="r" b="b"/>
            <a:pathLst>
              <a:path w="2860693" h="766591">
                <a:moveTo>
                  <a:pt x="0" y="0"/>
                </a:moveTo>
                <a:lnTo>
                  <a:pt x="2860693" y="0"/>
                </a:lnTo>
                <a:lnTo>
                  <a:pt x="2860693" y="766591"/>
                </a:lnTo>
                <a:lnTo>
                  <a:pt x="0" y="766591"/>
                </a:lnTo>
                <a:lnTo>
                  <a:pt x="0" y="0"/>
                </a:lnTo>
                <a:close/>
              </a:path>
            </a:pathLst>
          </a:custGeom>
          <a:blipFill>
            <a:blip r:embed="rId7">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4035160" y="9119162"/>
            <a:ext cx="3065895" cy="668923"/>
          </a:xfrm>
          <a:custGeom>
            <a:avLst/>
            <a:gdLst/>
            <a:ahLst/>
            <a:cxnLst/>
            <a:rect l="l" t="t" r="r" b="b"/>
            <a:pathLst>
              <a:path w="3065895" h="668923">
                <a:moveTo>
                  <a:pt x="0" y="0"/>
                </a:moveTo>
                <a:lnTo>
                  <a:pt x="3065895" y="0"/>
                </a:lnTo>
                <a:lnTo>
                  <a:pt x="3065895" y="668922"/>
                </a:lnTo>
                <a:lnTo>
                  <a:pt x="0" y="668922"/>
                </a:lnTo>
                <a:lnTo>
                  <a:pt x="0" y="0"/>
                </a:lnTo>
                <a:close/>
              </a:path>
            </a:pathLst>
          </a:custGeom>
          <a:blipFill>
            <a:blip r:embed="rId5">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p:cNvSpPr txBox="1"/>
          <p:nvPr/>
        </p:nvSpPr>
        <p:spPr>
          <a:xfrm>
            <a:off x="15093330" y="9236453"/>
            <a:ext cx="2531715" cy="396240"/>
          </a:xfrm>
          <a:prstGeom prst="rect">
            <a:avLst/>
          </a:prstGeom>
        </p:spPr>
        <p:txBody>
          <a:bodyPr lIns="0" tIns="0" rIns="0" bIns="0" rtlCol="0" anchor="t">
            <a:spAutoFit/>
          </a:bodyPr>
          <a:lstStyle/>
          <a:p>
            <a:pPr algn="ctr">
              <a:lnSpc>
                <a:spcPts val="3359"/>
              </a:lnSpc>
            </a:pPr>
            <a:r>
              <a:rPr lang="en-US" sz="2400">
                <a:solidFill>
                  <a:srgbClr val="0B6A41"/>
                </a:solidFill>
                <a:latin typeface="Open Sans Condensed Bold"/>
                <a:ea typeface="Open Sans Condensed Bold"/>
                <a:cs typeface="Open Sans Condensed Bold"/>
                <a:sym typeface="Open Sans Condensed Bold"/>
              </a:rPr>
              <a:t>AREC 261</a:t>
            </a:r>
          </a:p>
        </p:txBody>
      </p:sp>
      <p:sp>
        <p:nvSpPr>
          <p:cNvPr id="6" name="TextBox 5"/>
          <p:cNvSpPr txBox="1"/>
          <p:nvPr/>
        </p:nvSpPr>
        <p:spPr>
          <a:xfrm>
            <a:off x="1097307" y="850413"/>
            <a:ext cx="16322448" cy="1371634"/>
          </a:xfrm>
          <a:prstGeom prst="rect">
            <a:avLst/>
          </a:prstGeom>
          <a:noFill/>
        </p:spPr>
        <p:txBody>
          <a:bodyPr wrap="square" lIns="0" rIns="0" tIns="0" bIns="0">
            <a:spAutoFit/>
          </a:bodyPr>
          <a:lstStyle/>
          <a:p>
            <a:pPr algn="l">
              <a:spcAft>
                <a:spcPts val="900"/>
              </a:spcAft>
            </a:pPr>
            <a:r>
              <a:rPr sz="4500" b="1">
                <a:solidFill>
                  <a:srgbClr val="222222"/>
                </a:solidFill>
                <a:latin typeface="Calibri"/>
              </a:rPr>
              <a:t>Yields rose on trend; weather moves around it</a:t>
            </a:r>
          </a:p>
        </p:txBody>
      </p:sp>
      <p:sp>
        <p:nvSpPr>
          <p:cNvPr id="7" name="TextBox 6"/>
          <p:cNvSpPr txBox="1"/>
          <p:nvPr/>
        </p:nvSpPr>
        <p:spPr>
          <a:xfrm>
            <a:off x="1508797" y="3291922"/>
            <a:ext cx="15362304" cy="4663556"/>
          </a:xfrm>
          <a:prstGeom prst="rect">
            <a:avLst/>
          </a:prstGeom>
          <a:noFill/>
        </p:spPr>
        <p:txBody>
          <a:bodyPr wrap="square" lIns="0" rIns="0" tIns="0" bIns="0">
            <a:spAutoFit/>
          </a:bodyPr>
          <a:lstStyle/>
          <a:p>
            <a:pPr algn="l">
              <a:spcAft>
                <a:spcPts val="3600"/>
              </a:spcAft>
            </a:pPr>
            <a:r>
              <a:rPr sz="4050" b="0">
                <a:solidFill>
                  <a:srgbClr val="222222"/>
                </a:solidFill>
                <a:latin typeface="Calibri"/>
              </a:rPr>
              <a:t>•  Canola up 16 to 33 bu/ac since 1990</a:t>
            </a:r>
          </a:p>
          <a:p>
            <a:pPr algn="l">
              <a:spcAft>
                <a:spcPts val="3600"/>
              </a:spcAft>
            </a:pPr>
            <a:r>
              <a:rPr sz="4050" b="0">
                <a:solidFill>
                  <a:srgbClr val="222222"/>
                </a:solidFill>
                <a:latin typeface="Calibri"/>
              </a:rPr>
              <a:t>•  Driven by varieties, fertiliser and agronomy</a:t>
            </a:r>
          </a:p>
          <a:p>
            <a:pPr algn="l">
              <a:spcAft>
                <a:spcPts val="3600"/>
              </a:spcAft>
            </a:pPr>
            <a:r>
              <a:rPr sz="4050" b="0">
                <a:solidFill>
                  <a:srgbClr val="222222"/>
                </a:solidFill>
                <a:latin typeface="Calibri"/>
              </a:rPr>
              <a:t>•  Weather effects sit on top of this trend</a:t>
            </a:r>
          </a:p>
        </p:txBody>
      </p:sp>
      <p:sp>
        <p:nvSpPr>
          <p:cNvPr id="8" name="TextBox 7"/>
          <p:cNvSpPr txBox="1"/>
          <p:nvPr/>
        </p:nvSpPr>
        <p:spPr>
          <a:xfrm>
            <a:off x="15225140" y="164596"/>
            <a:ext cx="2194614" cy="493788"/>
          </a:xfrm>
          <a:prstGeom prst="rect">
            <a:avLst/>
          </a:prstGeom>
          <a:solidFill>
            <a:srgbClr val="1E7A3C"/>
          </a:solidFill>
        </p:spPr>
        <p:txBody>
          <a:bodyPr wrap="none" lIns="164596" tIns="27432">
            <a:spAutoFit/>
          </a:bodyPr>
          <a:lstStyle/>
          <a:p>
            <a:r>
              <a:rPr sz="1950" b="1">
                <a:solidFill>
                  <a:srgbClr val="FFFFFF"/>
                </a:solidFill>
                <a:latin typeface="Calibri"/>
              </a:rPr>
              <a:t>GOOD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USask_PPT_template_Simplified" id="{4989A8A2-8031-4548-AC6F-286FA6AB0C8A}" vid="{2B110A8B-78FA-BD49-BEFF-064F6D1A584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2E6A9B5C63A504482086E5DEFE52315" ma:contentTypeVersion="30" ma:contentTypeDescription="Create a new document." ma:contentTypeScope="" ma:versionID="6b667c573f76373604b1415eca6ac67a">
  <xsd:schema xmlns:xsd="http://www.w3.org/2001/XMLSchema" xmlns:xs="http://www.w3.org/2001/XMLSchema" xmlns:p="http://schemas.microsoft.com/office/2006/metadata/properties" xmlns:ns2="c5c0397a-0057-4703-a00a-a0cbb0f759c5" xmlns:ns3="2277341f-65e2-445b-87a8-ef9bdf576d4e" targetNamespace="http://schemas.microsoft.com/office/2006/metadata/properties" ma:root="true" ma:fieldsID="69a011ca79a2cff52d07a8defa609cad" ns2:_="" ns3:_="">
    <xsd:import namespace="c5c0397a-0057-4703-a00a-a0cbb0f759c5"/>
    <xsd:import namespace="2277341f-65e2-445b-87a8-ef9bdf576d4e"/>
    <xsd:element name="properties">
      <xsd:complexType>
        <xsd:sequence>
          <xsd:element name="documentManagement">
            <xsd:complexType>
              <xsd:all>
                <xsd:element ref="ns2:Logos" minOccurs="0"/>
                <xsd:element ref="ns2:MediaServiceMetadata" minOccurs="0"/>
                <xsd:element ref="ns2:MediaServiceFastMetadata" minOccurs="0"/>
                <xsd:element ref="ns2:cmfb" minOccurs="0"/>
                <xsd:element ref="ns2:fnup" minOccurs="0"/>
                <xsd:element ref="ns2:MediaServiceAutoKeyPoints" minOccurs="0"/>
                <xsd:element ref="ns2:MediaServiceKeyPoints" minOccurs="0"/>
                <xsd:element ref="ns2:Photosandfilm" minOccurs="0"/>
                <xsd:element ref="ns2:fqbn" minOccurs="0"/>
                <xsd:element ref="ns2:Department" minOccurs="0"/>
                <xsd:element ref="ns2:College" minOccurs="0"/>
                <xsd:element ref="ns2:MediaServiceAutoTags" minOccurs="0"/>
                <xsd:element ref="ns2:MediaServiceGenerationTime" minOccurs="0"/>
                <xsd:element ref="ns2:MediaServiceEventHashCode" minOccurs="0"/>
                <xsd:element ref="ns3:SharedWithUsers" minOccurs="0"/>
                <xsd:element ref="ns3:SharedWithDetails" minOccurs="0"/>
                <xsd:element ref="ns2:Campaign" minOccurs="0"/>
                <xsd:element ref="ns3:TaxCatchAll" minOccurs="0"/>
                <xsd:element ref="ns2:MediaServiceOCR" minOccurs="0"/>
                <xsd:element ref="ns2:lcf76f155ced4ddcb4097134ff3c332f" minOccurs="0"/>
                <xsd:element ref="ns2:MediaServiceObjectDetectorVersions" minOccurs="0"/>
                <xsd:element ref="ns2:MediaServiceDateTaken" minOccurs="0"/>
                <xsd:element ref="ns2:MediaLengthInSeconds" minOccurs="0"/>
                <xsd:element ref="ns2:MediaServiceSearchProperties" minOccurs="0"/>
                <xsd:element ref="ns2:MediaServiceLocation" minOccurs="0"/>
                <xsd:element ref="ns2:LastUpdat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c0397a-0057-4703-a00a-a0cbb0f759c5" elementFormDefault="qualified">
    <xsd:import namespace="http://schemas.microsoft.com/office/2006/documentManagement/types"/>
    <xsd:import namespace="http://schemas.microsoft.com/office/infopath/2007/PartnerControls"/>
    <xsd:element name="Logos" ma:index="8" nillable="true" ma:displayName="Logo" ma:format="Dropdown" ma:internalName="Logos">
      <xsd:simpleType>
        <xsd:restriction base="dms:Text">
          <xsd:maxLength value="255"/>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cmfb" ma:index="11" nillable="true" ma:displayName="Templates" ma:internalName="cmfb">
      <xsd:simpleType>
        <xsd:restriction base="dms:Text"/>
      </xsd:simpleType>
    </xsd:element>
    <xsd:element name="fnup" ma:index="12" nillable="true" ma:displayName="Person or Group" ma:list="UserInfo" ma:internalName="fnup">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Photosandfilm" ma:index="15" nillable="true" ma:displayName="Photos and film" ma:format="Dropdown" ma:internalName="Photosandfilm">
      <xsd:simpleType>
        <xsd:restriction base="dms:Text">
          <xsd:maxLength value="255"/>
        </xsd:restriction>
      </xsd:simpleType>
    </xsd:element>
    <xsd:element name="fqbn" ma:index="16" nillable="true" ma:displayName="Verbal Expression" ma:internalName="fqbn">
      <xsd:simpleType>
        <xsd:restriction base="dms:Text"/>
      </xsd:simpleType>
    </xsd:element>
    <xsd:element name="Department" ma:index="17" nillable="true" ma:displayName="Department" ma:format="Dropdown" ma:internalName="Department">
      <xsd:simpleType>
        <xsd:restriction base="dms:Text">
          <xsd:maxLength value="255"/>
        </xsd:restriction>
      </xsd:simpleType>
    </xsd:element>
    <xsd:element name="College" ma:index="18" nillable="true" ma:displayName="College" ma:format="Dropdown" ma:internalName="College">
      <xsd:simpleType>
        <xsd:restriction base="dms:Text">
          <xsd:maxLength value="255"/>
        </xsd:restriction>
      </xsd:simpleType>
    </xsd:element>
    <xsd:element name="MediaServiceAutoTags" ma:index="19" nillable="true" ma:displayName="Tags" ma:internalName="MediaServiceAutoTags"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Campaign" ma:index="24" nillable="true" ma:displayName="Campaign" ma:format="Dropdown" ma:internalName="Campaign">
      <xsd:simpleType>
        <xsd:restriction base="dms:Text">
          <xsd:maxLength value="255"/>
        </xsd:restriction>
      </xsd:simpleType>
    </xsd:element>
    <xsd:element name="MediaServiceOCR" ma:index="26" nillable="true" ma:displayName="Extracted Text" ma:internalName="MediaServiceOCR" ma:readOnly="true">
      <xsd:simpleType>
        <xsd:restriction base="dms:Note">
          <xsd:maxLength value="255"/>
        </xsd:restrictio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1be3677b-87c5-40e8-ac02-d012efc35c1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element name="MediaServiceDateTaken" ma:index="30" nillable="true" ma:displayName="MediaServiceDateTaken" ma:hidden="true" ma:indexed="true" ma:internalName="MediaServiceDateTaken" ma:readOnly="true">
      <xsd:simpleType>
        <xsd:restriction base="dms:Text"/>
      </xsd:simpleType>
    </xsd:element>
    <xsd:element name="MediaLengthInSeconds" ma:index="31" nillable="true" ma:displayName="MediaLengthInSeconds" ma:hidden="true" ma:internalName="MediaLengthInSeconds" ma:readOnly="true">
      <xsd:simpleType>
        <xsd:restriction base="dms:Unknown"/>
      </xsd:simpleType>
    </xsd:element>
    <xsd:element name="MediaServiceSearchProperties" ma:index="32" nillable="true" ma:displayName="MediaServiceSearchProperties" ma:hidden="true" ma:internalName="MediaServiceSearchProperties" ma:readOnly="true">
      <xsd:simpleType>
        <xsd:restriction base="dms:Note"/>
      </xsd:simpleType>
    </xsd:element>
    <xsd:element name="MediaServiceLocation" ma:index="33" nillable="true" ma:displayName="Location" ma:indexed="true" ma:internalName="MediaServiceLocation" ma:readOnly="true">
      <xsd:simpleType>
        <xsd:restriction base="dms:Text"/>
      </xsd:simpleType>
    </xsd:element>
    <xsd:element name="LastUpdated" ma:index="34" nillable="true" ma:displayName="Last Updated" ma:format="Dropdown" ma:internalName="LastUpdate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77341f-65e2-445b-87a8-ef9bdf576d4e"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b9144b9f-a26b-485e-a9c7-adf0552bf2e5}" ma:internalName="TaxCatchAll" ma:showField="CatchAllData" ma:web="2277341f-65e2-445b-87a8-ef9bdf576d4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fqbn xmlns="c5c0397a-0057-4703-a00a-a0cbb0f759c5" xsi:nil="true"/>
    <Photosandfilm xmlns="c5c0397a-0057-4703-a00a-a0cbb0f759c5" xsi:nil="true"/>
    <Department xmlns="c5c0397a-0057-4703-a00a-a0cbb0f759c5" xsi:nil="true"/>
    <College xmlns="c5c0397a-0057-4703-a00a-a0cbb0f759c5" xsi:nil="true"/>
    <Logos xmlns="c5c0397a-0057-4703-a00a-a0cbb0f759c5" xsi:nil="true"/>
    <TaxCatchAll xmlns="2277341f-65e2-445b-87a8-ef9bdf576d4e" xsi:nil="true"/>
    <fnup xmlns="c5c0397a-0057-4703-a00a-a0cbb0f759c5">
      <UserInfo>
        <DisplayName/>
        <AccountId xsi:nil="true"/>
        <AccountType/>
      </UserInfo>
    </fnup>
    <lcf76f155ced4ddcb4097134ff3c332f xmlns="c5c0397a-0057-4703-a00a-a0cbb0f759c5">
      <Terms xmlns="http://schemas.microsoft.com/office/infopath/2007/PartnerControls"/>
    </lcf76f155ced4ddcb4097134ff3c332f>
    <Campaign xmlns="c5c0397a-0057-4703-a00a-a0cbb0f759c5" xsi:nil="true"/>
    <cmfb xmlns="c5c0397a-0057-4703-a00a-a0cbb0f759c5">powerpoint</cmfb>
    <LastUpdated xmlns="c5c0397a-0057-4703-a00a-a0cbb0f759c5" xsi:nil="true"/>
  </documentManagement>
</p:properties>
</file>

<file path=customXml/itemProps1.xml><?xml version="1.0" encoding="utf-8"?>
<ds:datastoreItem xmlns:ds="http://schemas.openxmlformats.org/officeDocument/2006/customXml" ds:itemID="{870D4B05-AC41-4C85-8E53-F4BCBE7C7A8B}"/>
</file>

<file path=customXml/itemProps2.xml><?xml version="1.0" encoding="utf-8"?>
<ds:datastoreItem xmlns:ds="http://schemas.openxmlformats.org/officeDocument/2006/customXml" ds:itemID="{53443EF8-1D4D-455F-951D-CF409AD81D43}"/>
</file>

<file path=customXml/itemProps3.xml><?xml version="1.0" encoding="utf-8"?>
<ds:datastoreItem xmlns:ds="http://schemas.openxmlformats.org/officeDocument/2006/customXml" ds:itemID="{11C9973D-D0CD-4829-B637-A84C8C9F8E33}"/>
</file>

<file path=docProps/app.xml><?xml version="1.0" encoding="utf-8"?>
<Properties xmlns="http://schemas.openxmlformats.org/officeDocument/2006/extended-properties" xmlns:vt="http://schemas.openxmlformats.org/officeDocument/2006/docPropsVTypes">
  <Template/>
  <TotalTime>0</TotalTime>
  <Words>27</Words>
  <Application>Microsoft Macintosh PowerPoint</Application>
  <PresentationFormat>Custom</PresentationFormat>
  <Paragraphs>14</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Open Sans Condensed Bold</vt:lpstr>
      <vt:lpstr>Myriad Bold</vt:lpstr>
      <vt:lpstr>Arial</vt:lpstr>
      <vt:lpstr>Myriad Condensed Bold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16x9 presentation template simplified</dc:title>
  <cp:lastModifiedBy>Hofmann, Kurt</cp:lastModifiedBy>
  <cp:revision>1</cp:revision>
  <dcterms:created xsi:type="dcterms:W3CDTF">2006-08-16T00:00:00Z</dcterms:created>
  <dcterms:modified xsi:type="dcterms:W3CDTF">2024-08-19T19:36:12Z</dcterms:modified>
  <dc:identifier>DAGOUsBQ_wY</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0x01010082E6A9B5C63A504482086E5DEFE52315</vt:lpwstr>
  </property>
  <property fmtid="{D5CDD505-2E9C-101B-9397-08002B2CF9AE}" pid="3" name="MediaServiceImageTags">
    <vt:lpwstr/>
  </property>
</Properties>
</file>