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7"/>
  </p:notesMasterIdLst>
  <p:sldIdLst>
    <p:sldId id="259" r:id="rId5"/>
    <p:sldId id="260" r:id="rId6"/>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06" autoAdjust="0"/>
  </p:normalViewPr>
  <p:slideViewPr>
    <p:cSldViewPr>
      <p:cViewPr varScale="1">
        <p:scale>
          <a:sx n="79" d="100"/>
          <a:sy n="79" d="100"/>
        </p:scale>
        <p:origin x="90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lade, Peter" userId="9a4aacc8-bfc8-41eb-8dab-6575da9a7f9b" providerId="ADAL" clId="{0547E9B0-0FE0-5041-8881-E7BE2ADE90A8}"/>
    <pc:docChg chg="custSel modSld">
      <pc:chgData name="Slade, Peter" userId="9a4aacc8-bfc8-41eb-8dab-6575da9a7f9b" providerId="ADAL" clId="{0547E9B0-0FE0-5041-8881-E7BE2ADE90A8}" dt="2026-10-30T22:36:03.705" v="30" actId="478"/>
      <pc:docMkLst>
        <pc:docMk/>
      </pc:docMkLst>
      <pc:sldChg chg="delSp modSp mod">
        <pc:chgData name="Slade, Peter" userId="9a4aacc8-bfc8-41eb-8dab-6575da9a7f9b" providerId="ADAL" clId="{0547E9B0-0FE0-5041-8881-E7BE2ADE90A8}" dt="2026-10-30T22:36:03.705" v="30" actId="478"/>
        <pc:sldMkLst>
          <pc:docMk/>
          <pc:sldMk cId="0" sldId="259"/>
        </pc:sldMkLst>
        <pc:spChg chg="del">
          <ac:chgData name="Slade, Peter" userId="9a4aacc8-bfc8-41eb-8dab-6575da9a7f9b" providerId="ADAL" clId="{0547E9B0-0FE0-5041-8881-E7BE2ADE90A8}" dt="2026-10-30T22:36:03.705" v="30" actId="478"/>
          <ac:spMkLst>
            <pc:docMk/>
            <pc:sldMk cId="0" sldId="259"/>
            <ac:spMk id="4" creationId="{00000000-0000-0000-0000-000000000000}"/>
          </ac:spMkLst>
        </pc:spChg>
        <pc:spChg chg="mod">
          <ac:chgData name="Slade, Peter" userId="9a4aacc8-bfc8-41eb-8dab-6575da9a7f9b" providerId="ADAL" clId="{0547E9B0-0FE0-5041-8881-E7BE2ADE90A8}" dt="2026-10-30T22:27:55.228" v="3" actId="14100"/>
          <ac:spMkLst>
            <pc:docMk/>
            <pc:sldMk cId="0" sldId="259"/>
            <ac:spMk id="7" creationId="{00000000-0000-0000-0000-000000000000}"/>
          </ac:spMkLst>
        </pc:spChg>
        <pc:picChg chg="mod">
          <ac:chgData name="Slade, Peter" userId="9a4aacc8-bfc8-41eb-8dab-6575da9a7f9b" providerId="ADAL" clId="{0547E9B0-0FE0-5041-8881-E7BE2ADE90A8}" dt="2026-10-30T22:27:50.228" v="1" actId="14100"/>
          <ac:picMkLst>
            <pc:docMk/>
            <pc:sldMk cId="0" sldId="259"/>
            <ac:picMk id="8" creationId="{00000000-0000-0000-0000-000000000000}"/>
          </ac:picMkLst>
        </pc:picChg>
      </pc:sldChg>
      <pc:sldChg chg="addSp delSp modSp mod">
        <pc:chgData name="Slade, Peter" userId="9a4aacc8-bfc8-41eb-8dab-6575da9a7f9b" providerId="ADAL" clId="{0547E9B0-0FE0-5041-8881-E7BE2ADE90A8}" dt="2026-10-30T22:36:01.811" v="29" actId="478"/>
        <pc:sldMkLst>
          <pc:docMk/>
          <pc:sldMk cId="0" sldId="260"/>
        </pc:sldMkLst>
        <pc:spChg chg="del">
          <ac:chgData name="Slade, Peter" userId="9a4aacc8-bfc8-41eb-8dab-6575da9a7f9b" providerId="ADAL" clId="{0547E9B0-0FE0-5041-8881-E7BE2ADE90A8}" dt="2026-10-30T22:28:29.712" v="25" actId="478"/>
          <ac:spMkLst>
            <pc:docMk/>
            <pc:sldMk cId="0" sldId="260"/>
            <ac:spMk id="2" creationId="{00000000-0000-0000-0000-000000000000}"/>
          </ac:spMkLst>
        </pc:spChg>
        <pc:spChg chg="add mod">
          <ac:chgData name="Slade, Peter" userId="9a4aacc8-bfc8-41eb-8dab-6575da9a7f9b" providerId="ADAL" clId="{0547E9B0-0FE0-5041-8881-E7BE2ADE90A8}" dt="2026-10-30T22:35:59.387" v="28"/>
          <ac:spMkLst>
            <pc:docMk/>
            <pc:sldMk cId="0" sldId="260"/>
            <ac:spMk id="2" creationId="{A1C6CDA6-6CA7-06DD-F38D-42062CCB8A19}"/>
          </ac:spMkLst>
        </pc:spChg>
        <pc:spChg chg="del">
          <ac:chgData name="Slade, Peter" userId="9a4aacc8-bfc8-41eb-8dab-6575da9a7f9b" providerId="ADAL" clId="{0547E9B0-0FE0-5041-8881-E7BE2ADE90A8}" dt="2026-10-30T22:36:01.811" v="29" actId="478"/>
          <ac:spMkLst>
            <pc:docMk/>
            <pc:sldMk cId="0" sldId="260"/>
            <ac:spMk id="4" creationId="{00000000-0000-0000-0000-000000000000}"/>
          </ac:spMkLst>
        </pc:spChg>
        <pc:spChg chg="mod">
          <ac:chgData name="Slade, Peter" userId="9a4aacc8-bfc8-41eb-8dab-6575da9a7f9b" providerId="ADAL" clId="{0547E9B0-0FE0-5041-8881-E7BE2ADE90A8}" dt="2026-10-30T22:35:46.169" v="26" actId="1076"/>
          <ac:spMkLst>
            <pc:docMk/>
            <pc:sldMk cId="0" sldId="260"/>
            <ac:spMk id="6" creationId="{00000000-0000-0000-0000-000000000000}"/>
          </ac:spMkLst>
        </pc:spChg>
        <pc:spChg chg="mod">
          <ac:chgData name="Slade, Peter" userId="9a4aacc8-bfc8-41eb-8dab-6575da9a7f9b" providerId="ADAL" clId="{0547E9B0-0FE0-5041-8881-E7BE2ADE90A8}" dt="2026-10-30T22:35:50.503" v="27" actId="1076"/>
          <ac:spMkLst>
            <pc:docMk/>
            <pc:sldMk cId="0" sldId="260"/>
            <ac:spMk id="8" creationId="{00000000-0000-0000-0000-000000000000}"/>
          </ac:spMkLst>
        </pc:spChg>
        <pc:picChg chg="mod">
          <ac:chgData name="Slade, Peter" userId="9a4aacc8-bfc8-41eb-8dab-6575da9a7f9b" providerId="ADAL" clId="{0547E9B0-0FE0-5041-8881-E7BE2ADE90A8}" dt="2026-10-30T22:28:22.301" v="17" actId="1037"/>
          <ac:picMkLst>
            <pc:docMk/>
            <pc:sldMk cId="0" sldId="260"/>
            <ac:picMk id="7"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3213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Eight nested lines, nothing above 11 pt, and the recommendation -- the one thing the audience came for -- is the smallest line on the slide. Everything fit, and none of it can be read from the back of a room.</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Same trial, same template, and no chart on either slide: the only thing that changed is the type. The recommendation is the title at 54 pt, three supporting lines sit at 28 pt, and the five findings that did not survive the cut belong in the talk rather than on the slide.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8614498"/>
          </a:xfrm>
          <a:custGeom>
            <a:avLst/>
            <a:gdLst/>
            <a:ahLst/>
            <a:cxnLst/>
            <a:rect l="l" t="t" r="r" b="b"/>
            <a:pathLst>
              <a:path w="18288000" h="8614498">
                <a:moveTo>
                  <a:pt x="0" y="0"/>
                </a:moveTo>
                <a:lnTo>
                  <a:pt x="18288000" y="0"/>
                </a:lnTo>
                <a:lnTo>
                  <a:pt x="18288000" y="8614498"/>
                </a:lnTo>
                <a:lnTo>
                  <a:pt x="0" y="8614498"/>
                </a:lnTo>
                <a:lnTo>
                  <a:pt x="0" y="0"/>
                </a:lnTo>
                <a:close/>
              </a:path>
            </a:pathLst>
          </a:custGeom>
          <a:blipFill>
            <a:blip>
              <a:alphaModFix amt="40000"/>
              <a:extLst>
                <a:ext uri="{96DAC541-7B7A-43D3-8B79-37D633B846F1}">
                  <asvg:svgBlip xmlns:asvg="http://schemas.microsoft.com/office/drawing/2016/SVG/main" r:embed="rId3"/>
                </a:ext>
              </a:extLst>
            </a:blip>
            <a:stretch>
              <a:fillRect b="-19414"/>
            </a:stretch>
          </a:blipFill>
        </p:spPr>
        <p:txBody>
          <a:bodyPr/>
          <a:lstStyle/>
          <a:p>
            <a:endParaRPr lang="en-US"/>
          </a:p>
        </p:txBody>
      </p:sp>
      <p:sp>
        <p:nvSpPr>
          <p:cNvPr id="3" name="Freeform 3"/>
          <p:cNvSpPr/>
          <p:nvPr/>
        </p:nvSpPr>
        <p:spPr>
          <a:xfrm>
            <a:off x="521494" y="9070328"/>
            <a:ext cx="2860693" cy="766591"/>
          </a:xfrm>
          <a:custGeom>
            <a:avLst/>
            <a:gdLst/>
            <a:ahLst/>
            <a:cxnLst/>
            <a:rect l="l" t="t" r="r" b="b"/>
            <a:pathLst>
              <a:path w="2860693" h="766591">
                <a:moveTo>
                  <a:pt x="0" y="0"/>
                </a:moveTo>
                <a:lnTo>
                  <a:pt x="2860693" y="0"/>
                </a:lnTo>
                <a:lnTo>
                  <a:pt x="2860693" y="766591"/>
                </a:lnTo>
                <a:lnTo>
                  <a:pt x="0" y="76659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15093330" y="9236453"/>
            <a:ext cx="2531715" cy="396240"/>
          </a:xfrm>
          <a:prstGeom prst="rect">
            <a:avLst/>
          </a:prstGeom>
        </p:spPr>
        <p:txBody>
          <a:bodyPr lIns="0" tIns="0" rIns="0" bIns="0" rtlCol="0" anchor="t">
            <a:spAutoFit/>
          </a:bodyPr>
          <a:lstStyle/>
          <a:p>
            <a:pPr algn="ctr">
              <a:lnSpc>
                <a:spcPts val="3359"/>
              </a:lnSpc>
            </a:pPr>
            <a:r>
              <a:rPr lang="en-US" sz="2400">
                <a:solidFill>
                  <a:srgbClr val="0B6A41"/>
                </a:solidFill>
                <a:latin typeface="Open Sans Condensed Bold"/>
                <a:ea typeface="Open Sans Condensed Bold"/>
                <a:cs typeface="Open Sans Condensed Bold"/>
                <a:sym typeface="Open Sans Condensed Bold"/>
              </a:rPr>
              <a:t>AREC 261</a:t>
            </a:r>
          </a:p>
        </p:txBody>
      </p:sp>
      <p:sp>
        <p:nvSpPr>
          <p:cNvPr id="6" name="TextBox 5"/>
          <p:cNvSpPr txBox="1"/>
          <p:nvPr/>
        </p:nvSpPr>
        <p:spPr>
          <a:xfrm>
            <a:off x="1097307" y="850413"/>
            <a:ext cx="15087977" cy="685817"/>
          </a:xfrm>
          <a:prstGeom prst="rect">
            <a:avLst/>
          </a:prstGeom>
          <a:noFill/>
        </p:spPr>
        <p:txBody>
          <a:bodyPr wrap="square" lIns="0" tIns="0" rIns="0" bIns="0">
            <a:spAutoFit/>
          </a:bodyPr>
          <a:lstStyle/>
          <a:p>
            <a:pPr algn="l">
              <a:spcAft>
                <a:spcPts val="900"/>
              </a:spcAft>
            </a:pPr>
            <a:r>
              <a:rPr sz="2250" b="1">
                <a:solidFill>
                  <a:srgbClr val="222222"/>
                </a:solidFill>
                <a:latin typeface="Calibri"/>
              </a:rPr>
              <a:t>Seeding rate trial -- results and discussion</a:t>
            </a:r>
          </a:p>
        </p:txBody>
      </p:sp>
      <p:sp>
        <p:nvSpPr>
          <p:cNvPr id="7" name="TextBox 6"/>
          <p:cNvSpPr txBox="1"/>
          <p:nvPr/>
        </p:nvSpPr>
        <p:spPr>
          <a:xfrm>
            <a:off x="1097280" y="2103120"/>
            <a:ext cx="15544800" cy="6400800"/>
          </a:xfrm>
          <a:prstGeom prst="rect">
            <a:avLst/>
          </a:prstGeom>
          <a:noFill/>
        </p:spPr>
        <p:txBody>
          <a:bodyPr wrap="square" lIns="0" tIns="0" rIns="0" bIns="0">
            <a:spAutoFit/>
          </a:bodyPr>
          <a:lstStyle/>
          <a:p>
            <a:pPr>
              <a:spcAft>
                <a:spcPts val="1000"/>
              </a:spcAft>
            </a:pPr>
            <a:r>
              <a:rPr sz="1600">
                <a:solidFill>
                  <a:srgbClr val="262626"/>
                </a:solidFill>
                <a:latin typeface="Calibri"/>
              </a:rPr>
              <a:t>•  Trial was seeded 12 May on the home quarter, five rates, four replicates each</a:t>
            </a:r>
          </a:p>
          <a:p>
            <a:pPr>
              <a:spcAft>
                <a:spcPts val="1000"/>
              </a:spcAft>
            </a:pPr>
            <a:r>
              <a:rPr sz="1500">
                <a:solidFill>
                  <a:srgbClr val="262626"/>
                </a:solidFill>
                <a:latin typeface="Calibri"/>
              </a:rPr>
              <a:t>•  Rates were 80, 100, 120, 140 and 160 lb/ac, randomised within each strip</a:t>
            </a:r>
          </a:p>
          <a:p>
            <a:pPr>
              <a:spcAft>
                <a:spcPts val="1000"/>
              </a:spcAft>
            </a:pPr>
            <a:r>
              <a:rPr sz="1500">
                <a:solidFill>
                  <a:srgbClr val="262626"/>
                </a:solidFill>
                <a:latin typeface="Calibri"/>
              </a:rPr>
              <a:t>•  Plot length 1,400 ft, combine yield monitor calibrated against the weigh wagon</a:t>
            </a:r>
          </a:p>
          <a:p>
            <a:pPr>
              <a:spcAft>
                <a:spcPts val="1000"/>
              </a:spcAft>
            </a:pPr>
            <a:r>
              <a:rPr sz="1400">
                <a:solidFill>
                  <a:srgbClr val="262626"/>
                </a:solidFill>
                <a:latin typeface="Calibri"/>
              </a:rPr>
              <a:t>•  Stand counts taken at the three-leaf stage, averaged over four quadrats per strip</a:t>
            </a:r>
          </a:p>
          <a:p>
            <a:pPr>
              <a:spcAft>
                <a:spcPts val="1000"/>
              </a:spcAft>
            </a:pPr>
            <a:r>
              <a:rPr sz="1400">
                <a:solidFill>
                  <a:srgbClr val="262626"/>
                </a:solidFill>
                <a:latin typeface="Calibri"/>
              </a:rPr>
              <a:t>•  Yield response is curved: it rises to about 125 lb/ac and then falls away</a:t>
            </a:r>
          </a:p>
          <a:p>
            <a:pPr>
              <a:spcAft>
                <a:spcPts val="1000"/>
              </a:spcAft>
            </a:pPr>
            <a:r>
              <a:rPr sz="1400">
                <a:solidFill>
                  <a:srgbClr val="262626"/>
                </a:solidFill>
                <a:latin typeface="Calibri"/>
              </a:rPr>
              <a:t>•  Above roughly 140 lb/ac the extra seed costs more than the yield it returns</a:t>
            </a:r>
          </a:p>
          <a:p>
            <a:pPr>
              <a:spcAft>
                <a:spcPts val="1000"/>
              </a:spcAft>
            </a:pPr>
            <a:r>
              <a:rPr sz="1300">
                <a:solidFill>
                  <a:srgbClr val="262626"/>
                </a:solidFill>
                <a:latin typeface="Calibri"/>
              </a:rPr>
              <a:t>•  Seed cost assumed at $6.20/lb and canola at $14.00/bu for the margin column</a:t>
            </a:r>
          </a:p>
          <a:p>
            <a:pPr>
              <a:spcAft>
                <a:spcPts val="1000"/>
              </a:spcAft>
            </a:pPr>
            <a:r>
              <a:rPr sz="1300">
                <a:solidFill>
                  <a:srgbClr val="262626"/>
                </a:solidFill>
                <a:latin typeface="Calibri"/>
              </a:rPr>
              <a:t>•  Margin is gross revenue less seed cost only; no allowance for other inputs</a:t>
            </a:r>
          </a:p>
          <a:p>
            <a:pPr>
              <a:spcAft>
                <a:spcPts val="1000"/>
              </a:spcAft>
            </a:pPr>
            <a:r>
              <a:rPr sz="1300">
                <a:solidFill>
                  <a:srgbClr val="262626"/>
                </a:solidFill>
                <a:latin typeface="Calibri"/>
              </a:rPr>
              <a:t>•  Differences between 100 and 140 lb/ac are inside the replicate spread</a:t>
            </a:r>
          </a:p>
          <a:p>
            <a:pPr>
              <a:spcAft>
                <a:spcPts val="1000"/>
              </a:spcAft>
            </a:pPr>
            <a:r>
              <a:rPr sz="1200">
                <a:solidFill>
                  <a:srgbClr val="262626"/>
                </a:solidFill>
                <a:latin typeface="Calibri"/>
              </a:rPr>
              <a:t>•  Lodging was scored but showed no clear pattern across the five rates</a:t>
            </a:r>
          </a:p>
          <a:p>
            <a:pPr>
              <a:spcAft>
                <a:spcPts val="1000"/>
              </a:spcAft>
            </a:pPr>
            <a:r>
              <a:rPr sz="1200">
                <a:solidFill>
                  <a:srgbClr val="262626"/>
                </a:solidFill>
                <a:latin typeface="Calibri"/>
              </a:rPr>
              <a:t>•  One strip at 160 lb/ac was dropped after a seeder plug on the second pass</a:t>
            </a:r>
          </a:p>
          <a:p>
            <a:pPr>
              <a:spcAft>
                <a:spcPts val="1000"/>
              </a:spcAft>
            </a:pPr>
            <a:r>
              <a:rPr sz="1200">
                <a:solidFill>
                  <a:srgbClr val="262626"/>
                </a:solidFill>
                <a:latin typeface="Calibri"/>
              </a:rPr>
              <a:t>•  Recommendation is to seed at 120-125 lb/ac on this soil type</a:t>
            </a:r>
          </a:p>
        </p:txBody>
      </p:sp>
      <p:sp>
        <p:nvSpPr>
          <p:cNvPr id="9" name="TextBox 8"/>
          <p:cNvSpPr txBox="1"/>
          <p:nvPr/>
        </p:nvSpPr>
        <p:spPr>
          <a:xfrm>
            <a:off x="15225140" y="164596"/>
            <a:ext cx="2194614" cy="493788"/>
          </a:xfrm>
          <a:prstGeom prst="rect">
            <a:avLst/>
          </a:prstGeom>
          <a:solidFill>
            <a:srgbClr val="C0392B"/>
          </a:solidFill>
        </p:spPr>
        <p:txBody>
          <a:bodyPr wrap="none" lIns="164596" tIns="27432">
            <a:spAutoFit/>
          </a:bodyPr>
          <a:lstStyle/>
          <a:p>
            <a:r>
              <a:rPr sz="1950" b="1">
                <a:solidFill>
                  <a:srgbClr val="FFFFFF"/>
                </a:solidFill>
                <a:latin typeface="Calibri"/>
              </a:rPr>
              <a:t>BAD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521494" y="9070328"/>
            <a:ext cx="2860693" cy="766591"/>
          </a:xfrm>
          <a:custGeom>
            <a:avLst/>
            <a:gdLst/>
            <a:ahLst/>
            <a:cxnLst/>
            <a:rect l="l" t="t" r="r" b="b"/>
            <a:pathLst>
              <a:path w="2860693" h="766591">
                <a:moveTo>
                  <a:pt x="0" y="0"/>
                </a:moveTo>
                <a:lnTo>
                  <a:pt x="2860693" y="0"/>
                </a:lnTo>
                <a:lnTo>
                  <a:pt x="2860693" y="766591"/>
                </a:lnTo>
                <a:lnTo>
                  <a:pt x="0" y="76659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5093330" y="9236453"/>
            <a:ext cx="2531715" cy="396240"/>
          </a:xfrm>
          <a:prstGeom prst="rect">
            <a:avLst/>
          </a:prstGeom>
        </p:spPr>
        <p:txBody>
          <a:bodyPr lIns="0" tIns="0" rIns="0" bIns="0" rtlCol="0" anchor="t">
            <a:spAutoFit/>
          </a:bodyPr>
          <a:lstStyle/>
          <a:p>
            <a:pPr algn="ctr">
              <a:lnSpc>
                <a:spcPts val="3359"/>
              </a:lnSpc>
            </a:pPr>
            <a:r>
              <a:rPr lang="en-US" sz="2400">
                <a:solidFill>
                  <a:srgbClr val="0B6A41"/>
                </a:solidFill>
                <a:latin typeface="Open Sans Condensed Bold"/>
                <a:ea typeface="Open Sans Condensed Bold"/>
                <a:cs typeface="Open Sans Condensed Bold"/>
                <a:sym typeface="Open Sans Condensed Bold"/>
              </a:rPr>
              <a:t>AREC 261</a:t>
            </a:r>
          </a:p>
        </p:txBody>
      </p:sp>
      <p:sp>
        <p:nvSpPr>
          <p:cNvPr id="6" name="TextBox 5"/>
          <p:cNvSpPr txBox="1"/>
          <p:nvPr/>
        </p:nvSpPr>
        <p:spPr>
          <a:xfrm>
            <a:off x="914400" y="1531769"/>
            <a:ext cx="16093440" cy="2011680"/>
          </a:xfrm>
          <a:prstGeom prst="rect">
            <a:avLst/>
          </a:prstGeom>
          <a:noFill/>
        </p:spPr>
        <p:txBody>
          <a:bodyPr wrap="square" lIns="0" tIns="0" rIns="0" bIns="0">
            <a:spAutoFit/>
          </a:bodyPr>
          <a:lstStyle/>
          <a:p>
            <a:pPr algn="l">
              <a:spcAft>
                <a:spcPts val="900"/>
              </a:spcAft>
            </a:pPr>
            <a:r>
              <a:rPr sz="5400" b="1" dirty="0">
                <a:solidFill>
                  <a:srgbClr val="222222"/>
                </a:solidFill>
                <a:latin typeface="Calibri"/>
              </a:rPr>
              <a:t>Seed canola at 120-125 </a:t>
            </a:r>
            <a:r>
              <a:rPr sz="5400" b="1" dirty="0" err="1">
                <a:solidFill>
                  <a:srgbClr val="222222"/>
                </a:solidFill>
                <a:latin typeface="Calibri"/>
              </a:rPr>
              <a:t>lb</a:t>
            </a:r>
            <a:r>
              <a:rPr sz="5400" b="1" dirty="0">
                <a:solidFill>
                  <a:srgbClr val="222222"/>
                </a:solidFill>
                <a:latin typeface="Calibri"/>
              </a:rPr>
              <a:t>/ac on this soil</a:t>
            </a:r>
          </a:p>
        </p:txBody>
      </p:sp>
      <p:sp>
        <p:nvSpPr>
          <p:cNvPr id="8" name="TextBox 7"/>
          <p:cNvSpPr txBox="1"/>
          <p:nvPr/>
        </p:nvSpPr>
        <p:spPr>
          <a:xfrm>
            <a:off x="1122720" y="3301498"/>
            <a:ext cx="15087600" cy="3291840"/>
          </a:xfrm>
          <a:prstGeom prst="rect">
            <a:avLst/>
          </a:prstGeom>
          <a:noFill/>
        </p:spPr>
        <p:txBody>
          <a:bodyPr wrap="square" lIns="0" tIns="0" rIns="0" bIns="0">
            <a:spAutoFit/>
          </a:bodyPr>
          <a:lstStyle/>
          <a:p>
            <a:pPr algn="l">
              <a:spcAft>
                <a:spcPts val="2200"/>
              </a:spcAft>
            </a:pPr>
            <a:r>
              <a:rPr sz="2800" dirty="0">
                <a:solidFill>
                  <a:srgbClr val="262626"/>
                </a:solidFill>
                <a:latin typeface="Calibri"/>
              </a:rPr>
              <a:t>•  Five rates, four replicates</a:t>
            </a:r>
          </a:p>
          <a:p>
            <a:pPr>
              <a:spcAft>
                <a:spcPts val="2200"/>
              </a:spcAft>
            </a:pPr>
            <a:r>
              <a:rPr sz="2800" dirty="0">
                <a:solidFill>
                  <a:srgbClr val="262626"/>
                </a:solidFill>
                <a:latin typeface="Calibri"/>
              </a:rPr>
              <a:t>•  Yield falls off above 140 </a:t>
            </a:r>
            <a:r>
              <a:rPr sz="2800" dirty="0" err="1">
                <a:solidFill>
                  <a:srgbClr val="262626"/>
                </a:solidFill>
                <a:latin typeface="Calibri"/>
              </a:rPr>
              <a:t>lb</a:t>
            </a:r>
            <a:r>
              <a:rPr sz="2800" dirty="0">
                <a:solidFill>
                  <a:srgbClr val="262626"/>
                </a:solidFill>
                <a:latin typeface="Calibri"/>
              </a:rPr>
              <a:t>/ac</a:t>
            </a:r>
          </a:p>
          <a:p>
            <a:pPr>
              <a:spcAft>
                <a:spcPts val="2200"/>
              </a:spcAft>
            </a:pPr>
            <a:r>
              <a:rPr sz="2800" dirty="0">
                <a:solidFill>
                  <a:srgbClr val="262626"/>
                </a:solidFill>
                <a:latin typeface="Calibri"/>
              </a:rPr>
              <a:t>•  100 to 140 </a:t>
            </a:r>
            <a:r>
              <a:rPr sz="2800" dirty="0" err="1">
                <a:solidFill>
                  <a:srgbClr val="262626"/>
                </a:solidFill>
                <a:latin typeface="Calibri"/>
              </a:rPr>
              <a:t>lb</a:t>
            </a:r>
            <a:r>
              <a:rPr sz="2800" dirty="0">
                <a:solidFill>
                  <a:srgbClr val="262626"/>
                </a:solidFill>
                <a:latin typeface="Calibri"/>
              </a:rPr>
              <a:t>/ac is within the replicate spread</a:t>
            </a:r>
          </a:p>
        </p:txBody>
      </p:sp>
      <p:sp>
        <p:nvSpPr>
          <p:cNvPr id="9" name="TextBox 8"/>
          <p:cNvSpPr txBox="1"/>
          <p:nvPr/>
        </p:nvSpPr>
        <p:spPr>
          <a:xfrm>
            <a:off x="15225140" y="164596"/>
            <a:ext cx="2194614" cy="493788"/>
          </a:xfrm>
          <a:prstGeom prst="rect">
            <a:avLst/>
          </a:prstGeom>
          <a:solidFill>
            <a:srgbClr val="1E7A3C"/>
          </a:solidFill>
        </p:spPr>
        <p:txBody>
          <a:bodyPr wrap="none" lIns="164596" tIns="27432">
            <a:spAutoFit/>
          </a:bodyPr>
          <a:lstStyle/>
          <a:p>
            <a:r>
              <a:rPr sz="1950" b="1">
                <a:solidFill>
                  <a:srgbClr val="FFFFFF"/>
                </a:solidFill>
                <a:latin typeface="Calibri"/>
              </a:rPr>
              <a:t>GOOD</a:t>
            </a:r>
          </a:p>
        </p:txBody>
      </p:sp>
      <p:sp>
        <p:nvSpPr>
          <p:cNvPr id="2" name="Freeform 2">
            <a:extLst>
              <a:ext uri="{FF2B5EF4-FFF2-40B4-BE49-F238E27FC236}">
                <a16:creationId xmlns:a16="http://schemas.microsoft.com/office/drawing/2014/main" id="{A1C6CDA6-6CA7-06DD-F38D-42062CCB8A19}"/>
              </a:ext>
            </a:extLst>
          </p:cNvPr>
          <p:cNvSpPr/>
          <p:nvPr/>
        </p:nvSpPr>
        <p:spPr>
          <a:xfrm>
            <a:off x="0" y="0"/>
            <a:ext cx="18288000" cy="8614498"/>
          </a:xfrm>
          <a:custGeom>
            <a:avLst/>
            <a:gdLst/>
            <a:ahLst/>
            <a:cxnLst/>
            <a:rect l="l" t="t" r="r" b="b"/>
            <a:pathLst>
              <a:path w="18288000" h="8614498">
                <a:moveTo>
                  <a:pt x="0" y="0"/>
                </a:moveTo>
                <a:lnTo>
                  <a:pt x="18288000" y="0"/>
                </a:lnTo>
                <a:lnTo>
                  <a:pt x="18288000" y="8614498"/>
                </a:lnTo>
                <a:lnTo>
                  <a:pt x="0" y="8614498"/>
                </a:lnTo>
                <a:lnTo>
                  <a:pt x="0" y="0"/>
                </a:lnTo>
                <a:close/>
              </a:path>
            </a:pathLst>
          </a:custGeom>
          <a:blipFill>
            <a:blip>
              <a:alphaModFix amt="40000"/>
              <a:extLst>
                <a:ext uri="{96DAC541-7B7A-43D3-8B79-37D633B846F1}">
                  <asvg:svgBlip xmlns:asvg="http://schemas.microsoft.com/office/drawing/2016/SVG/main" r:embed="rId4"/>
                </a:ext>
              </a:extLst>
            </a:blip>
            <a:stretch>
              <a:fillRect b="-19414"/>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Sask_PPT_template_Simplified" id="{4989A8A2-8031-4548-AC6F-286FA6AB0C8A}" vid="{2B110A8B-78FA-BD49-BEFF-064F6D1A584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E6A9B5C63A504482086E5DEFE52315" ma:contentTypeVersion="30" ma:contentTypeDescription="Create a new document." ma:contentTypeScope="" ma:versionID="6b667c573f76373604b1415eca6ac67a">
  <xsd:schema xmlns:xsd="http://www.w3.org/2001/XMLSchema" xmlns:xs="http://www.w3.org/2001/XMLSchema" xmlns:p="http://schemas.microsoft.com/office/2006/metadata/properties" xmlns:ns2="c5c0397a-0057-4703-a00a-a0cbb0f759c5" xmlns:ns3="2277341f-65e2-445b-87a8-ef9bdf576d4e" targetNamespace="http://schemas.microsoft.com/office/2006/metadata/properties" ma:root="true" ma:fieldsID="69a011ca79a2cff52d07a8defa609cad" ns2:_="" ns3:_="">
    <xsd:import namespace="c5c0397a-0057-4703-a00a-a0cbb0f759c5"/>
    <xsd:import namespace="2277341f-65e2-445b-87a8-ef9bdf576d4e"/>
    <xsd:element name="properties">
      <xsd:complexType>
        <xsd:sequence>
          <xsd:element name="documentManagement">
            <xsd:complexType>
              <xsd:all>
                <xsd:element ref="ns2:Logos" minOccurs="0"/>
                <xsd:element ref="ns2:MediaServiceMetadata" minOccurs="0"/>
                <xsd:element ref="ns2:MediaServiceFastMetadata" minOccurs="0"/>
                <xsd:element ref="ns2:cmfb" minOccurs="0"/>
                <xsd:element ref="ns2:fnup" minOccurs="0"/>
                <xsd:element ref="ns2:MediaServiceAutoKeyPoints" minOccurs="0"/>
                <xsd:element ref="ns2:MediaServiceKeyPoints" minOccurs="0"/>
                <xsd:element ref="ns2:Photosandfilm" minOccurs="0"/>
                <xsd:element ref="ns2:fqbn" minOccurs="0"/>
                <xsd:element ref="ns2:Department" minOccurs="0"/>
                <xsd:element ref="ns2:College" minOccurs="0"/>
                <xsd:element ref="ns2:MediaServiceAutoTags" minOccurs="0"/>
                <xsd:element ref="ns2:MediaServiceGenerationTime" minOccurs="0"/>
                <xsd:element ref="ns2:MediaServiceEventHashCode" minOccurs="0"/>
                <xsd:element ref="ns3:SharedWithUsers" minOccurs="0"/>
                <xsd:element ref="ns3:SharedWithDetails" minOccurs="0"/>
                <xsd:element ref="ns2:Campaign" minOccurs="0"/>
                <xsd:element ref="ns3:TaxCatchAll" minOccurs="0"/>
                <xsd:element ref="ns2:MediaServiceOCR" minOccurs="0"/>
                <xsd:element ref="ns2:lcf76f155ced4ddcb4097134ff3c332f" minOccurs="0"/>
                <xsd:element ref="ns2:MediaServiceObjectDetectorVersions" minOccurs="0"/>
                <xsd:element ref="ns2:MediaServiceDateTaken" minOccurs="0"/>
                <xsd:element ref="ns2:MediaLengthInSeconds" minOccurs="0"/>
                <xsd:element ref="ns2:MediaServiceSearchProperties" minOccurs="0"/>
                <xsd:element ref="ns2:MediaServiceLocation" minOccurs="0"/>
                <xsd:element ref="ns2:LastUpdat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c0397a-0057-4703-a00a-a0cbb0f759c5" elementFormDefault="qualified">
    <xsd:import namespace="http://schemas.microsoft.com/office/2006/documentManagement/types"/>
    <xsd:import namespace="http://schemas.microsoft.com/office/infopath/2007/PartnerControls"/>
    <xsd:element name="Logos" ma:index="8" nillable="true" ma:displayName="Logo" ma:format="Dropdown" ma:internalName="Logos">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cmfb" ma:index="11" nillable="true" ma:displayName="Templates" ma:internalName="cmfb">
      <xsd:simpleType>
        <xsd:restriction base="dms:Text"/>
      </xsd:simpleType>
    </xsd:element>
    <xsd:element name="fnup" ma:index="12" nillable="true" ma:displayName="Person or Group" ma:list="UserInfo" ma:internalName="fnup">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Photosandfilm" ma:index="15" nillable="true" ma:displayName="Photos and film" ma:format="Dropdown" ma:internalName="Photosandfilm">
      <xsd:simpleType>
        <xsd:restriction base="dms:Text">
          <xsd:maxLength value="255"/>
        </xsd:restriction>
      </xsd:simpleType>
    </xsd:element>
    <xsd:element name="fqbn" ma:index="16" nillable="true" ma:displayName="Verbal Expression" ma:internalName="fqbn">
      <xsd:simpleType>
        <xsd:restriction base="dms:Text"/>
      </xsd:simpleType>
    </xsd:element>
    <xsd:element name="Department" ma:index="17" nillable="true" ma:displayName="Department" ma:format="Dropdown" ma:internalName="Department">
      <xsd:simpleType>
        <xsd:restriction base="dms:Text">
          <xsd:maxLength value="255"/>
        </xsd:restriction>
      </xsd:simpleType>
    </xsd:element>
    <xsd:element name="College" ma:index="18" nillable="true" ma:displayName="College" ma:format="Dropdown" ma:internalName="College">
      <xsd:simpleType>
        <xsd:restriction base="dms:Text">
          <xsd:maxLength value="255"/>
        </xsd:restriction>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Campaign" ma:index="24" nillable="true" ma:displayName="Campaign" ma:format="Dropdown" ma:internalName="Campaign">
      <xsd:simpleType>
        <xsd:restriction base="dms:Text">
          <xsd:maxLength value="255"/>
        </xsd:restriction>
      </xsd:simpleType>
    </xsd:element>
    <xsd:element name="MediaServiceOCR" ma:index="26" nillable="true" ma:displayName="Extracted Text" ma:internalName="MediaServiceOCR" ma:readOnly="true">
      <xsd:simpleType>
        <xsd:restriction base="dms:Note">
          <xsd:maxLength value="255"/>
        </xsd:restrictio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1be3677b-87c5-40e8-ac02-d012efc35c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DateTaken" ma:index="30" nillable="true" ma:displayName="MediaServiceDateTaken" ma:hidden="true" ma:indexed="true" ma:internalName="MediaServiceDateTaken" ma:readOnly="true">
      <xsd:simpleType>
        <xsd:restriction base="dms:Text"/>
      </xsd:simpleType>
    </xsd:element>
    <xsd:element name="MediaLengthInSeconds" ma:index="31" nillable="true" ma:displayName="MediaLengthInSeconds" ma:hidden="true" ma:internalName="MediaLengthInSeconds" ma:readOnly="true">
      <xsd:simpleType>
        <xsd:restriction base="dms:Unknown"/>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MediaServiceLocation" ma:index="33" nillable="true" ma:displayName="Location" ma:indexed="true" ma:internalName="MediaServiceLocation" ma:readOnly="true">
      <xsd:simpleType>
        <xsd:restriction base="dms:Text"/>
      </xsd:simpleType>
    </xsd:element>
    <xsd:element name="LastUpdated" ma:index="34" nillable="true" ma:displayName="Last Updated" ma:format="Dropdown" ma:internalName="LastUpdate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77341f-65e2-445b-87a8-ef9bdf576d4e"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b9144b9f-a26b-485e-a9c7-adf0552bf2e5}" ma:internalName="TaxCatchAll" ma:showField="CatchAllData" ma:web="2277341f-65e2-445b-87a8-ef9bdf576d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qbn xmlns="c5c0397a-0057-4703-a00a-a0cbb0f759c5" xsi:nil="true"/>
    <Photosandfilm xmlns="c5c0397a-0057-4703-a00a-a0cbb0f759c5" xsi:nil="true"/>
    <Department xmlns="c5c0397a-0057-4703-a00a-a0cbb0f759c5" xsi:nil="true"/>
    <College xmlns="c5c0397a-0057-4703-a00a-a0cbb0f759c5" xsi:nil="true"/>
    <Logos xmlns="c5c0397a-0057-4703-a00a-a0cbb0f759c5" xsi:nil="true"/>
    <TaxCatchAll xmlns="2277341f-65e2-445b-87a8-ef9bdf576d4e" xsi:nil="true"/>
    <fnup xmlns="c5c0397a-0057-4703-a00a-a0cbb0f759c5">
      <UserInfo>
        <DisplayName/>
        <AccountId xsi:nil="true"/>
        <AccountType/>
      </UserInfo>
    </fnup>
    <lcf76f155ced4ddcb4097134ff3c332f xmlns="c5c0397a-0057-4703-a00a-a0cbb0f759c5">
      <Terms xmlns="http://schemas.microsoft.com/office/infopath/2007/PartnerControls"/>
    </lcf76f155ced4ddcb4097134ff3c332f>
    <Campaign xmlns="c5c0397a-0057-4703-a00a-a0cbb0f759c5" xsi:nil="true"/>
    <cmfb xmlns="c5c0397a-0057-4703-a00a-a0cbb0f759c5">powerpoint</cmfb>
    <LastUpdated xmlns="c5c0397a-0057-4703-a00a-a0cbb0f759c5" xsi:nil="true"/>
  </documentManagement>
</p:properties>
</file>

<file path=customXml/itemProps1.xml><?xml version="1.0" encoding="utf-8"?>
<ds:datastoreItem xmlns:ds="http://schemas.openxmlformats.org/officeDocument/2006/customXml" ds:itemID="{870D4B05-AC41-4C85-8E53-F4BCBE7C7A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c0397a-0057-4703-a00a-a0cbb0f759c5"/>
    <ds:schemaRef ds:uri="2277341f-65e2-445b-87a8-ef9bdf576d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443EF8-1D4D-455F-951D-CF409AD81D43}">
  <ds:schemaRefs>
    <ds:schemaRef ds:uri="http://schemas.microsoft.com/sharepoint/v3/contenttype/forms"/>
  </ds:schemaRefs>
</ds:datastoreItem>
</file>

<file path=customXml/itemProps3.xml><?xml version="1.0" encoding="utf-8"?>
<ds:datastoreItem xmlns:ds="http://schemas.openxmlformats.org/officeDocument/2006/customXml" ds:itemID="{11C9973D-D0CD-4829-B637-A84C8C9F8E33}">
  <ds:schemaRefs>
    <ds:schemaRef ds:uri="http://purl.org/dc/dcmitype/"/>
    <ds:schemaRef ds:uri="c5c0397a-0057-4703-a00a-a0cbb0f759c5"/>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schemas.microsoft.com/office/2006/documentManagement/types"/>
    <ds:schemaRef ds:uri="http://purl.org/dc/terms/"/>
    <ds:schemaRef ds:uri="2277341f-65e2-445b-87a8-ef9bdf576d4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TotalTime>
  <Words>350</Words>
  <Application>Microsoft Macintosh PowerPoint</Application>
  <PresentationFormat>Custom</PresentationFormat>
  <Paragraphs>23</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Open Sans Condensed Bold</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16x9 presentation template simplified</dc:title>
  <cp:lastModifiedBy>Slade, Peter</cp:lastModifiedBy>
  <cp:revision>1</cp:revision>
  <dcterms:created xsi:type="dcterms:W3CDTF">2006-08-16T00:00:00Z</dcterms:created>
  <dcterms:modified xsi:type="dcterms:W3CDTF">2026-10-30T22:36:04Z</dcterms:modified>
  <dc:identifier>DAGOUsBQ_wY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0x01010082E6A9B5C63A504482086E5DEFE52315</vt:lpwstr>
  </property>
  <property fmtid="{D5CDD505-2E9C-101B-9397-08002B2CF9AE}" pid="3" name="MediaServiceImageTags">
    <vt:lpwstr/>
  </property>
</Properties>
</file>